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2"/>
  </p:notesMasterIdLst>
  <p:handoutMasterIdLst>
    <p:handoutMasterId r:id="rId53"/>
  </p:handoutMasterIdLst>
  <p:sldIdLst>
    <p:sldId id="260" r:id="rId2"/>
    <p:sldId id="312" r:id="rId3"/>
    <p:sldId id="311" r:id="rId4"/>
    <p:sldId id="256" r:id="rId5"/>
    <p:sldId id="262" r:id="rId6"/>
    <p:sldId id="263" r:id="rId7"/>
    <p:sldId id="264" r:id="rId8"/>
    <p:sldId id="265" r:id="rId9"/>
    <p:sldId id="266" r:id="rId10"/>
    <p:sldId id="313" r:id="rId11"/>
    <p:sldId id="267" r:id="rId12"/>
    <p:sldId id="268" r:id="rId13"/>
    <p:sldId id="269" r:id="rId14"/>
    <p:sldId id="270" r:id="rId15"/>
    <p:sldId id="271" r:id="rId16"/>
    <p:sldId id="272" r:id="rId17"/>
    <p:sldId id="280" r:id="rId18"/>
    <p:sldId id="273" r:id="rId19"/>
    <p:sldId id="306" r:id="rId20"/>
    <p:sldId id="282" r:id="rId21"/>
    <p:sldId id="307" r:id="rId22"/>
    <p:sldId id="281" r:id="rId23"/>
    <p:sldId id="274" r:id="rId24"/>
    <p:sldId id="308" r:id="rId25"/>
    <p:sldId id="283" r:id="rId26"/>
    <p:sldId id="309" r:id="rId27"/>
    <p:sldId id="284" r:id="rId28"/>
    <p:sldId id="310" r:id="rId29"/>
    <p:sldId id="285" r:id="rId30"/>
    <p:sldId id="315" r:id="rId31"/>
    <p:sldId id="314" r:id="rId32"/>
    <p:sldId id="286" r:id="rId33"/>
    <p:sldId id="275" r:id="rId34"/>
    <p:sldId id="276" r:id="rId35"/>
    <p:sldId id="304" r:id="rId36"/>
    <p:sldId id="277" r:id="rId37"/>
    <p:sldId id="278" r:id="rId38"/>
    <p:sldId id="279" r:id="rId39"/>
    <p:sldId id="289" r:id="rId40"/>
    <p:sldId id="290" r:id="rId41"/>
    <p:sldId id="291" r:id="rId42"/>
    <p:sldId id="287" r:id="rId43"/>
    <p:sldId id="288" r:id="rId44"/>
    <p:sldId id="292" r:id="rId45"/>
    <p:sldId id="299" r:id="rId46"/>
    <p:sldId id="301" r:id="rId47"/>
    <p:sldId id="293" r:id="rId48"/>
    <p:sldId id="295" r:id="rId49"/>
    <p:sldId id="296" r:id="rId50"/>
    <p:sldId id="303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7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8" autoAdjust="0"/>
    <p:restoredTop sz="94660"/>
  </p:normalViewPr>
  <p:slideViewPr>
    <p:cSldViewPr snapToGrid="0" snapToObjects="1">
      <p:cViewPr>
        <p:scale>
          <a:sx n="39" d="100"/>
          <a:sy n="39" d="100"/>
        </p:scale>
        <p:origin x="2100" y="9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8B315-2E6E-A44B-8C69-88E2EF5B8A46}" type="datetime1">
              <a:rPr lang="es-MX" smtClean="0"/>
              <a:t>02/12/2017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48892-BA0C-DE47-A2AF-823EACC9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50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D2FD7-442D-C94B-B243-EF8F556D172B}" type="datetime1">
              <a:rPr lang="es-MX" smtClean="0"/>
              <a:t>02/12/2017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80515-E563-7344-A789-A82732F9F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58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80515-E563-7344-A789-A82732F9F2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3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80515-E563-7344-A789-A82732F9F2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3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3348021"/>
            <a:ext cx="6858000" cy="1231118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2770782"/>
            <a:ext cx="6858000" cy="565519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B13A-BCAB-BC40-909B-FB8B1DEF3C79}" type="datetime1">
              <a:rPr lang="es-MX" smtClean="0"/>
              <a:t>02/12/2017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8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75370"/>
            <a:ext cx="7886700" cy="6145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740569"/>
            <a:ext cx="7886700" cy="253480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89887"/>
            <a:ext cx="7885509" cy="511854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084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367049"/>
            <a:ext cx="7885509" cy="112637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2020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273844"/>
            <a:ext cx="6977064" cy="2244678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3376297"/>
            <a:ext cx="7884318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986414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45226"/>
            <a:ext cx="7886700" cy="188387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37936"/>
            <a:ext cx="7885509" cy="855483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2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414462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1928812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414462"/>
            <a:ext cx="2202181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1928812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414462"/>
            <a:ext cx="2199085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1928812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217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3223127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1692266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3655324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3223127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692266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3655323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3223127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1692266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3655322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93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C247-8C99-424F-8AA8-E1936A32BEC9}" type="datetime1">
              <a:rPr lang="es-MX" smtClean="0"/>
              <a:t>02/12/2017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88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0E4-7E63-CC4A-84D0-25A04AE2E51D}" type="datetime1">
              <a:rPr lang="es-MX" smtClean="0"/>
              <a:t>02/12/2017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13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half" idx="13"/>
          </p:nvPr>
        </p:nvSpPr>
        <p:spPr>
          <a:xfrm>
            <a:off x="4572001" y="2538264"/>
            <a:ext cx="4304109" cy="2297162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pic" sz="half" idx="14"/>
          </p:nvPr>
        </p:nvSpPr>
        <p:spPr>
          <a:xfrm>
            <a:off x="4572001" y="234405"/>
            <a:ext cx="4304109" cy="2303860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15"/>
          </p:nvPr>
        </p:nvSpPr>
        <p:spPr>
          <a:xfrm>
            <a:off x="258962" y="234405"/>
            <a:ext cx="4304109" cy="460102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29446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pic" idx="1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250032" y="1017985"/>
            <a:ext cx="4089797" cy="1707803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250032" y="2853036"/>
            <a:ext cx="4089797" cy="17747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703"/>
              </a:spcBef>
              <a:buClrTx/>
              <a:buSzTx/>
              <a:buFontTx/>
              <a:buNone/>
              <a:defRPr sz="1700">
                <a:solidFill>
                  <a:srgbClr val="5C86B9"/>
                </a:solidFill>
              </a:defRPr>
            </a:lvl1pPr>
            <a:lvl2pPr marL="0" indent="160729">
              <a:spcBef>
                <a:spcPts val="703"/>
              </a:spcBef>
              <a:buClrTx/>
              <a:buSzTx/>
              <a:buFontTx/>
              <a:buNone/>
              <a:defRPr sz="1700">
                <a:solidFill>
                  <a:srgbClr val="5C86B9"/>
                </a:solidFill>
              </a:defRPr>
            </a:lvl2pPr>
            <a:lvl3pPr marL="0" indent="321457">
              <a:spcBef>
                <a:spcPts val="703"/>
              </a:spcBef>
              <a:buClrTx/>
              <a:buSzTx/>
              <a:buFontTx/>
              <a:buNone/>
              <a:defRPr sz="1700">
                <a:solidFill>
                  <a:srgbClr val="5C86B9"/>
                </a:solidFill>
              </a:defRPr>
            </a:lvl3pPr>
            <a:lvl4pPr marL="0" indent="482186">
              <a:spcBef>
                <a:spcPts val="703"/>
              </a:spcBef>
              <a:buClrTx/>
              <a:buSzTx/>
              <a:buFontTx/>
              <a:buNone/>
              <a:defRPr sz="1700">
                <a:solidFill>
                  <a:srgbClr val="5C86B9"/>
                </a:solidFill>
              </a:defRPr>
            </a:lvl4pPr>
            <a:lvl5pPr marL="0" indent="642915">
              <a:spcBef>
                <a:spcPts val="703"/>
              </a:spcBef>
              <a:buClrTx/>
              <a:buSzTx/>
              <a:buFontTx/>
              <a:buNone/>
              <a:defRPr sz="1700">
                <a:solidFill>
                  <a:srgbClr val="5C86B9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73085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1ED-F43A-2C49-A13C-B5EEEAE1D3FD}" type="datetime1">
              <a:rPr lang="es-MX" smtClean="0"/>
              <a:t>02/12/2017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6602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3348021"/>
            <a:ext cx="6858000" cy="1231118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2770256"/>
            <a:ext cx="6858000" cy="565519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4CA1-B27E-5747-BC68-382CBACE3E66}" type="datetime1">
              <a:rPr lang="es-MX" smtClean="0"/>
              <a:t>02/12/2017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8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369219"/>
            <a:ext cx="3768912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369219"/>
            <a:ext cx="377547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16D7E-120E-8B4E-8D2F-553C05617BD9}" type="datetime1">
              <a:rPr lang="es-MX" smtClean="0"/>
              <a:t>02/12/2017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260872"/>
            <a:ext cx="3768912" cy="617934"/>
          </a:xfr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1878806"/>
            <a:ext cx="3768912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260872"/>
            <a:ext cx="3776661" cy="6179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1878806"/>
            <a:ext cx="377666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A682-B6FE-7348-9050-66610F1B01E9}" type="datetime1">
              <a:rPr lang="es-MX" smtClean="0"/>
              <a:t>02/12/2017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38DE-45C9-8844-89D4-7965446258A5}" type="datetime1">
              <a:rPr lang="es-MX" smtClean="0"/>
              <a:t>02/12/2017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3259-6C56-3246-A827-284B665BB167}" type="datetime1">
              <a:rPr lang="es-MX" smtClean="0"/>
              <a:t>02/12/2017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36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F071-7BD4-CF44-A9EF-DE641206C1CF}" type="datetime1">
              <a:rPr lang="es-MX" smtClean="0"/>
              <a:t>02/12/2017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5BEE-DAE7-0242-AA7B-32DCB5F0C3A9}" type="datetime1">
              <a:rPr lang="es-MX" smtClean="0"/>
              <a:t>02/12/2017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369219"/>
            <a:ext cx="767535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01C32B4-F60D-6642-A9F3-D919611DEBB8}" type="datetime1">
              <a:rPr lang="es-MX" smtClean="0"/>
              <a:t>02/12/2017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F6F5A0B-111B-3546-BBC0-654D776ED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18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727" y="-477983"/>
            <a:ext cx="9549245" cy="602584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2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3913"/>
            <a:ext cx="78867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30267" r="30267"/>
          <a:stretch>
            <a:fillRect/>
          </a:stretch>
        </p:blipFill>
        <p:spPr>
          <a:xfrm>
            <a:off x="0" y="-866610"/>
            <a:ext cx="6121400" cy="6543675"/>
          </a:xfrm>
          <a:prstGeom prst="rect">
            <a:avLst/>
          </a:prstGeom>
        </p:spPr>
      </p:pic>
      <p:pic>
        <p:nvPicPr>
          <p:cNvPr id="5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6213" r="6213"/>
          <a:stretch>
            <a:fillRect/>
          </a:stretch>
        </p:blipFill>
        <p:spPr>
          <a:xfrm>
            <a:off x="4783015" y="0"/>
            <a:ext cx="6121400" cy="3276600"/>
          </a:xfrm>
          <a:prstGeom prst="rect">
            <a:avLst/>
          </a:prstGeom>
        </p:spPr>
      </p:pic>
      <p:pic>
        <p:nvPicPr>
          <p:cNvPr id="6" name="pasted-image.jpg"/>
          <p:cNvPicPr>
            <a:picLocks noChangeAspect="1"/>
          </p:cNvPicPr>
          <p:nvPr/>
        </p:nvPicPr>
        <p:blipFill>
          <a:blip r:embed="rId4">
            <a:extLst/>
          </a:blip>
          <a:srcRect l="76" r="6655"/>
          <a:stretch>
            <a:fillRect/>
          </a:stretch>
        </p:blipFill>
        <p:spPr>
          <a:xfrm>
            <a:off x="4783015" y="2221523"/>
            <a:ext cx="6121400" cy="32670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12</a:t>
            </a:fld>
            <a:endParaRPr lang="en-US"/>
          </a:p>
        </p:txBody>
      </p:sp>
      <p:pic>
        <p:nvPicPr>
          <p:cNvPr id="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732" y="1"/>
            <a:ext cx="10214919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97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tudent_succe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29311" y="0"/>
            <a:ext cx="12473311" cy="50797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11356" y="-23281"/>
            <a:ext cx="13004801" cy="642392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11" y="2632348"/>
            <a:ext cx="5080000" cy="2511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69" y="0"/>
            <a:ext cx="4693142" cy="263234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7736" b="7736"/>
          <a:stretch>
            <a:fillRect/>
          </a:stretch>
        </p:blipFill>
        <p:spPr>
          <a:xfrm>
            <a:off x="-58607" y="-2"/>
            <a:ext cx="6056923" cy="51435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1"/>
            <a:ext cx="9144000" cy="2964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9770" y="172005"/>
            <a:ext cx="2553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470D5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SUEÑOS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470D5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435" y="4278997"/>
            <a:ext cx="56323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470D5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HECHOS REALIDAD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470D5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l.jp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-1191846" y="0"/>
            <a:ext cx="13004800" cy="7315200"/>
          </a:xfrm>
          <a:prstGeom prst="rect">
            <a:avLst/>
          </a:prstGeom>
        </p:spPr>
      </p:pic>
      <p:sp>
        <p:nvSpPr>
          <p:cNvPr id="5" name="Shape 153"/>
          <p:cNvSpPr>
            <a:spLocks noGrp="1"/>
          </p:cNvSpPr>
          <p:nvPr>
            <p:ph type="title"/>
          </p:nvPr>
        </p:nvSpPr>
        <p:spPr>
          <a:xfrm>
            <a:off x="601671" y="1869988"/>
            <a:ext cx="7445049" cy="12463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900" b="1" cap="all" spc="632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/>
            <a:r>
              <a:rPr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Barrera</a:t>
            </a:r>
            <a:r>
              <a:rPr lang="es-MX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113" y="1135527"/>
            <a:ext cx="841179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ENTRE MÁS GRANDE 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 EL FERVOR POR REALIZAR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 DESEO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05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63794"/>
            <a:ext cx="10290782" cy="56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positiva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898" y="11288"/>
            <a:ext cx="12020762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3606" y="1076463"/>
            <a:ext cx="7496801" cy="258532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LOS OBSTÁCULOS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ALGUNAS VECES CRECEN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MAS Y MAS</a:t>
            </a:r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25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076" y="205154"/>
            <a:ext cx="4024924" cy="1875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4" y="205153"/>
            <a:ext cx="4998782" cy="4791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076" y="2080847"/>
            <a:ext cx="4024924" cy="29161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red-runn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21465" y="-153041"/>
            <a:ext cx="13321576" cy="665412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" name="Shape 156"/>
          <p:cNvSpPr txBox="1">
            <a:spLocks/>
          </p:cNvSpPr>
          <p:nvPr/>
        </p:nvSpPr>
        <p:spPr>
          <a:xfrm>
            <a:off x="10749" y="1775012"/>
            <a:ext cx="5080000" cy="446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93700">
              <a:spcBef>
                <a:spcPts val="3200"/>
              </a:spcBef>
              <a:buClr>
                <a:srgbClr val="646464"/>
              </a:buClr>
              <a:buSzPct val="90000"/>
              <a:buFontTx/>
              <a:buChar char="•"/>
              <a:defRPr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s-ES_tradnl" sz="6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Derrota</a:t>
            </a:r>
          </a:p>
          <a:p>
            <a:pPr marL="393700" indent="-393700">
              <a:spcBef>
                <a:spcPts val="3200"/>
              </a:spcBef>
              <a:buClr>
                <a:srgbClr val="646464"/>
              </a:buClr>
              <a:buSzPct val="90000"/>
              <a:buFontTx/>
              <a:buChar char="•"/>
              <a:defRPr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s-ES_tradnl" sz="6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Frustración</a:t>
            </a:r>
            <a:endParaRPr lang="es-ES_tradnl" sz="6000" dirty="0">
              <a:solidFill>
                <a:schemeClr val="bg1">
                  <a:lumMod val="95000"/>
                  <a:lumOff val="5000"/>
                </a:schemeClr>
              </a:solidFill>
              <a:latin typeface="Avenir Heavy"/>
              <a:ea typeface="Avenir Heavy"/>
              <a:cs typeface="Avenir Heavy"/>
              <a:sym typeface="Avenir Heavy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548" y="1204435"/>
            <a:ext cx="897091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HASTA PARECERNOS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 </a:t>
            </a:r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OCASIONES </a:t>
            </a:r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IMPOSIBLES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 VOLVERSE REALIDAD.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05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66750"/>
            <a:ext cx="7620000" cy="3810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0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274" y="1214279"/>
            <a:ext cx="9069470" cy="24929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NOS DAMOS POR </a:t>
            </a:r>
            <a:r>
              <a:rPr lang="es-ES_tradnl" sz="5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VENCIDOS</a:t>
            </a:r>
            <a:endParaRPr lang="es-ES_tradnl" sz="52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s-ES_tradnl" sz="5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QUEDÁNDONOS ENOJADOS,</a:t>
            </a:r>
          </a:p>
          <a:p>
            <a:pPr algn="ctr"/>
            <a:r>
              <a:rPr lang="es-ES_tradnl" sz="5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TRISTES, DUDANDO</a:t>
            </a:r>
            <a:endParaRPr lang="es-ES_tradnl" sz="5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7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1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9319" y="698200"/>
            <a:ext cx="799362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ABATIDOS</a:t>
            </a:r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DERROTADOS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DESPUÉS DE VARIAS CAÍDAS. 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91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73" t="-1395" r="20844" b="1"/>
          <a:stretch/>
        </p:blipFill>
        <p:spPr>
          <a:xfrm>
            <a:off x="-24714" y="-247135"/>
            <a:ext cx="9168714" cy="53906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8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31" r="12412"/>
          <a:stretch/>
        </p:blipFill>
        <p:spPr>
          <a:xfrm>
            <a:off x="-49426" y="1"/>
            <a:ext cx="91687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40"/>
          <a:stretch/>
        </p:blipFill>
        <p:spPr>
          <a:xfrm>
            <a:off x="0" y="0"/>
            <a:ext cx="9256262" cy="51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276" y="588476"/>
            <a:ext cx="8625016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veces suprimimos tanto esos sueños que  los olvidamos y solo vivimos así, haciendo de cuenta que ya no nos importa.</a:t>
            </a:r>
            <a:endParaRPr lang="es-ES_tradnl" sz="5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stock-Young-determined-businesswoman-69934597.jpg"/>
          <p:cNvPicPr>
            <a:picLocks noChangeAspect="1"/>
          </p:cNvPicPr>
          <p:nvPr/>
        </p:nvPicPr>
        <p:blipFill>
          <a:blip r:embed="rId2">
            <a:extLst/>
          </a:blip>
          <a:srcRect l="2031" r="51447"/>
          <a:stretch>
            <a:fillRect/>
          </a:stretch>
        </p:blipFill>
        <p:spPr>
          <a:xfrm>
            <a:off x="1" y="498232"/>
            <a:ext cx="4265247" cy="3971192"/>
          </a:xfrm>
          <a:prstGeom prst="rect">
            <a:avLst/>
          </a:prstGeom>
        </p:spPr>
      </p:pic>
      <p:pic>
        <p:nvPicPr>
          <p:cNvPr id="5" name="What is holding women back from success in stereotypically male roles-elitebusinessmagazine.co.uk_a5b1fab17ffc6415ebdf6cd90c4758b0.jpg"/>
          <p:cNvPicPr>
            <a:picLocks noChangeAspect="1"/>
          </p:cNvPicPr>
          <p:nvPr/>
        </p:nvPicPr>
        <p:blipFill>
          <a:blip r:embed="rId3">
            <a:extLst/>
          </a:blip>
          <a:srcRect t="4684" b="4684"/>
          <a:stretch>
            <a:fillRect/>
          </a:stretch>
        </p:blipFill>
        <p:spPr>
          <a:xfrm>
            <a:off x="4388238" y="1324135"/>
            <a:ext cx="4755762" cy="24557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1"/>
          <p:cNvSpPr txBox="1">
            <a:spLocks/>
          </p:cNvSpPr>
          <p:nvPr/>
        </p:nvSpPr>
        <p:spPr>
          <a:xfrm>
            <a:off x="332154" y="2102824"/>
            <a:ext cx="8550031" cy="8382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94473"/>
            <a:ext cx="9144000" cy="67403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5400" dirty="0" smtClean="0"/>
              <a:t>A pesar de todo, de ser una tarea titánica, una guerra.</a:t>
            </a:r>
          </a:p>
          <a:p>
            <a:pPr algn="just"/>
            <a:r>
              <a:rPr lang="en-US" sz="5400" dirty="0" smtClean="0"/>
              <a:t>C</a:t>
            </a:r>
            <a:r>
              <a:rPr lang="es-ES_tradnl" sz="5400" dirty="0" err="1" smtClean="0"/>
              <a:t>argada</a:t>
            </a:r>
            <a:r>
              <a:rPr lang="es-ES_tradnl" sz="5400" dirty="0" smtClean="0"/>
              <a:t> de puertas cerradas, portazos en la cara y negativas de su mundo.</a:t>
            </a:r>
          </a:p>
          <a:p>
            <a:pPr algn="just"/>
            <a:endParaRPr lang="es-ES_tradnl" sz="5400" dirty="0" smtClean="0"/>
          </a:p>
          <a:p>
            <a:pPr algn="just"/>
            <a:r>
              <a:rPr lang="es-ES_tradnl" sz="5400" dirty="0" smtClean="0"/>
              <a:t> Han existido personas que no se rindieron</a:t>
            </a:r>
            <a:r>
              <a:rPr lang="is-IS" sz="5400" dirty="0" smtClean="0"/>
              <a:t>…</a:t>
            </a:r>
            <a:r>
              <a:rPr lang="es-ES_tradnl" sz="5400" dirty="0" smtClean="0"/>
              <a:t> </a:t>
            </a:r>
            <a:endParaRPr lang="es-ES_tradnl" sz="5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Han </a:t>
            </a:r>
            <a:r>
              <a:rPr lang="en-US" dirty="0" err="1" smtClean="0"/>
              <a:t>existido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personajes</a:t>
            </a:r>
            <a:r>
              <a:rPr lang="en-US" dirty="0" smtClean="0"/>
              <a:t> en la </a:t>
            </a:r>
            <a:r>
              <a:rPr lang="en-US" dirty="0" err="1" smtClean="0"/>
              <a:t>historia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no se </a:t>
            </a:r>
            <a:r>
              <a:rPr lang="en-US" dirty="0" err="1" smtClean="0"/>
              <a:t>rindieron</a:t>
            </a:r>
            <a:r>
              <a:rPr lang="en-US" dirty="0" smtClean="0"/>
              <a:t> </a:t>
            </a:r>
            <a:r>
              <a:rPr lang="en-US" dirty="0" err="1" smtClean="0"/>
              <a:t>nunca</a:t>
            </a:r>
            <a:r>
              <a:rPr lang="en-US" dirty="0" smtClean="0"/>
              <a:t>!!!!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/>
              <a:t>ejemplos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8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505685880.jp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 t="2560" b="256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4" name="Maya-Angelou1.jpg"/>
          <p:cNvPicPr>
            <a:picLocks noGrp="1" noChangeAspect="1"/>
          </p:cNvPicPr>
          <p:nvPr>
            <p:ph type="pic" sz="half" idx="14"/>
          </p:nvPr>
        </p:nvPicPr>
        <p:blipFill>
          <a:blip r:embed="rId3">
            <a:extLst/>
          </a:blip>
          <a:srcRect t="6900" b="690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5" name="harriet_tubman.jp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 t="15155" b="151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36</a:t>
            </a:fld>
            <a:endParaRPr lang="uk-UA"/>
          </a:p>
        </p:txBody>
      </p:sp>
      <p:sp>
        <p:nvSpPr>
          <p:cNvPr id="166" name="Shape 166"/>
          <p:cNvSpPr/>
          <p:nvPr/>
        </p:nvSpPr>
        <p:spPr>
          <a:xfrm>
            <a:off x="1164130" y="2976649"/>
            <a:ext cx="3204925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dirty="0"/>
              <a:t>Harriet Tubman</a:t>
            </a:r>
          </a:p>
        </p:txBody>
      </p:sp>
      <p:sp>
        <p:nvSpPr>
          <p:cNvPr id="167" name="Shape 167"/>
          <p:cNvSpPr/>
          <p:nvPr/>
        </p:nvSpPr>
        <p:spPr>
          <a:xfrm>
            <a:off x="5543339" y="1981747"/>
            <a:ext cx="2732083" cy="61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rPr dirty="0"/>
              <a:t>Maya-Angelou</a:t>
            </a:r>
          </a:p>
        </p:txBody>
      </p:sp>
      <p:sp>
        <p:nvSpPr>
          <p:cNvPr id="168" name="Shape 168"/>
          <p:cNvSpPr/>
          <p:nvPr/>
        </p:nvSpPr>
        <p:spPr>
          <a:xfrm>
            <a:off x="4873909" y="4110356"/>
            <a:ext cx="3738876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3800" dirty="0"/>
              <a:t>Katherine Johnson</a:t>
            </a:r>
          </a:p>
        </p:txBody>
      </p:sp>
    </p:spTree>
    <p:extLst>
      <p:ext uri="{BB962C8B-B14F-4D97-AF65-F5344CB8AC3E}">
        <p14:creationId xmlns:p14="http://schemas.microsoft.com/office/powerpoint/2010/main" val="37091267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250032" y="1023007"/>
            <a:ext cx="4089797" cy="170780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37</a:t>
            </a:fld>
            <a:endParaRPr lang="uk-UA"/>
          </a:p>
        </p:txBody>
      </p:sp>
      <p:pic>
        <p:nvPicPr>
          <p:cNvPr id="172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3784" y="-311423"/>
            <a:ext cx="4009430" cy="4009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jpg"/>
          <p:cNvPicPr>
            <a:picLocks noChangeAspect="1"/>
          </p:cNvPicPr>
          <p:nvPr/>
        </p:nvPicPr>
        <p:blipFill>
          <a:blip r:embed="rId3">
            <a:extLst/>
          </a:blip>
          <a:srcRect l="30310"/>
          <a:stretch>
            <a:fillRect/>
          </a:stretch>
        </p:blipFill>
        <p:spPr>
          <a:xfrm>
            <a:off x="5119537" y="165027"/>
            <a:ext cx="3276499" cy="2558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8867" y="2400970"/>
            <a:ext cx="2678907" cy="2678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87522" y="2875612"/>
            <a:ext cx="4286251" cy="21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2866016" y="4560403"/>
            <a:ext cx="995461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dirty="0"/>
              <a:t>Celia Cruz</a:t>
            </a:r>
          </a:p>
        </p:txBody>
      </p:sp>
      <p:sp>
        <p:nvSpPr>
          <p:cNvPr id="177" name="Shape 177"/>
          <p:cNvSpPr/>
          <p:nvPr/>
        </p:nvSpPr>
        <p:spPr>
          <a:xfrm>
            <a:off x="5550565" y="2868138"/>
            <a:ext cx="650791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Salma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Hayek</a:t>
            </a:r>
          </a:p>
        </p:txBody>
      </p:sp>
      <p:sp>
        <p:nvSpPr>
          <p:cNvPr id="178" name="Shape 178"/>
          <p:cNvSpPr/>
          <p:nvPr/>
        </p:nvSpPr>
        <p:spPr>
          <a:xfrm>
            <a:off x="5811003" y="2209662"/>
            <a:ext cx="1665416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Sonia Sotomayor</a:t>
            </a:r>
          </a:p>
        </p:txBody>
      </p:sp>
      <p:sp>
        <p:nvSpPr>
          <p:cNvPr id="179" name="Shape 179"/>
          <p:cNvSpPr/>
          <p:nvPr/>
        </p:nvSpPr>
        <p:spPr>
          <a:xfrm>
            <a:off x="1822307" y="1593514"/>
            <a:ext cx="118312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Ellen Ochoa</a:t>
            </a:r>
          </a:p>
        </p:txBody>
      </p:sp>
    </p:spTree>
    <p:extLst>
      <p:ext uri="{BB962C8B-B14F-4D97-AF65-F5344CB8AC3E}">
        <p14:creationId xmlns:p14="http://schemas.microsoft.com/office/powerpoint/2010/main" val="1057735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27" y="208060"/>
            <a:ext cx="2678907" cy="2009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9768" y="244345"/>
            <a:ext cx="2149079" cy="2417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1" y="2299150"/>
            <a:ext cx="2411016" cy="1607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jpg"/>
          <p:cNvPicPr>
            <a:picLocks noChangeAspect="1"/>
          </p:cNvPicPr>
          <p:nvPr/>
        </p:nvPicPr>
        <p:blipFill>
          <a:blip r:embed="rId5">
            <a:extLst/>
          </a:blip>
          <a:srcRect l="40710" r="10579"/>
          <a:stretch>
            <a:fillRect/>
          </a:stretch>
        </p:blipFill>
        <p:spPr>
          <a:xfrm>
            <a:off x="2465431" y="2850759"/>
            <a:ext cx="3262232" cy="2210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jpg"/>
          <p:cNvPicPr>
            <a:picLocks noChangeAspect="1"/>
          </p:cNvPicPr>
          <p:nvPr/>
        </p:nvPicPr>
        <p:blipFill>
          <a:blip r:embed="rId6">
            <a:extLst/>
          </a:blip>
          <a:srcRect l="31016"/>
          <a:stretch>
            <a:fillRect/>
          </a:stretch>
        </p:blipFill>
        <p:spPr>
          <a:xfrm>
            <a:off x="4850600" y="128530"/>
            <a:ext cx="4928036" cy="2672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jpg"/>
          <p:cNvPicPr>
            <a:picLocks noChangeAspect="1"/>
          </p:cNvPicPr>
          <p:nvPr/>
        </p:nvPicPr>
        <p:blipFill>
          <a:blip r:embed="rId7">
            <a:extLst/>
          </a:blip>
          <a:srcRect l="11990" r="30548"/>
          <a:stretch>
            <a:fillRect/>
          </a:stretch>
        </p:blipFill>
        <p:spPr>
          <a:xfrm>
            <a:off x="5777892" y="2519244"/>
            <a:ext cx="3073523" cy="241771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3035152" y="1716208"/>
            <a:ext cx="1145818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Fernando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 Valenzuela</a:t>
            </a:r>
          </a:p>
        </p:txBody>
      </p:sp>
      <p:sp>
        <p:nvSpPr>
          <p:cNvPr id="188" name="Shape 188"/>
          <p:cNvSpPr/>
          <p:nvPr/>
        </p:nvSpPr>
        <p:spPr>
          <a:xfrm>
            <a:off x="7112438" y="548740"/>
            <a:ext cx="144822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Lucila Venegas</a:t>
            </a:r>
          </a:p>
        </p:txBody>
      </p:sp>
      <p:sp>
        <p:nvSpPr>
          <p:cNvPr id="189" name="Shape 189"/>
          <p:cNvSpPr/>
          <p:nvPr/>
        </p:nvSpPr>
        <p:spPr>
          <a:xfrm>
            <a:off x="492710" y="3970021"/>
            <a:ext cx="861448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Eduardo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Nájera</a:t>
            </a:r>
          </a:p>
        </p:txBody>
      </p:sp>
      <p:sp>
        <p:nvSpPr>
          <p:cNvPr id="190" name="Shape 190"/>
          <p:cNvSpPr/>
          <p:nvPr/>
        </p:nvSpPr>
        <p:spPr>
          <a:xfrm>
            <a:off x="2538817" y="3785663"/>
            <a:ext cx="1226519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1">
              <a:defRPr>
                <a:solidFill>
                  <a:srgbClr val="000000"/>
                </a:solidFill>
              </a:defRPr>
            </a:pPr>
            <a:r>
              <a:rPr dirty="0"/>
              <a:t>Claudia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 Umpierrez</a:t>
            </a:r>
          </a:p>
        </p:txBody>
      </p:sp>
      <p:sp>
        <p:nvSpPr>
          <p:cNvPr id="191" name="Shape 191"/>
          <p:cNvSpPr/>
          <p:nvPr/>
        </p:nvSpPr>
        <p:spPr>
          <a:xfrm>
            <a:off x="6050752" y="3415037"/>
            <a:ext cx="815925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Sarah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Thomas</a:t>
            </a:r>
          </a:p>
        </p:txBody>
      </p:sp>
      <p:sp>
        <p:nvSpPr>
          <p:cNvPr id="192" name="Shape 192"/>
          <p:cNvSpPr/>
          <p:nvPr/>
        </p:nvSpPr>
        <p:spPr>
          <a:xfrm>
            <a:off x="147252" y="273575"/>
            <a:ext cx="985317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Rigoberta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 Menchu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8227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80974"/>
            <a:ext cx="2540000" cy="2333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133" y="180974"/>
            <a:ext cx="3674535" cy="1950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2914650"/>
            <a:ext cx="3492500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565" y="2311399"/>
            <a:ext cx="3323167" cy="24923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39</a:t>
            </a:fld>
            <a:endParaRPr lang="uk-UA"/>
          </a:p>
        </p:txBody>
      </p:sp>
      <p:sp>
        <p:nvSpPr>
          <p:cNvPr id="7" name="Shape 179"/>
          <p:cNvSpPr/>
          <p:nvPr/>
        </p:nvSpPr>
        <p:spPr>
          <a:xfrm>
            <a:off x="1093744" y="1970895"/>
            <a:ext cx="149905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 smtClean="0"/>
              <a:t>Horacio Llamas</a:t>
            </a:r>
            <a:endParaRPr dirty="0"/>
          </a:p>
        </p:txBody>
      </p:sp>
      <p:sp>
        <p:nvSpPr>
          <p:cNvPr id="8" name="Shape 179"/>
          <p:cNvSpPr/>
          <p:nvPr/>
        </p:nvSpPr>
        <p:spPr>
          <a:xfrm>
            <a:off x="2025307" y="4229084"/>
            <a:ext cx="187156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</a:t>
            </a:r>
            <a:r>
              <a:rPr lang="es-ES_tradnl" dirty="0" smtClean="0"/>
              <a:t>londra de la Parra</a:t>
            </a:r>
            <a:endParaRPr dirty="0"/>
          </a:p>
        </p:txBody>
      </p:sp>
      <p:sp>
        <p:nvSpPr>
          <p:cNvPr id="9" name="Shape 179"/>
          <p:cNvSpPr/>
          <p:nvPr/>
        </p:nvSpPr>
        <p:spPr>
          <a:xfrm>
            <a:off x="5091010" y="4308594"/>
            <a:ext cx="116261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 smtClean="0"/>
              <a:t>Octavio Paz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4310775" y="1786229"/>
            <a:ext cx="194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Emmanuel </a:t>
            </a:r>
            <a:r>
              <a:rPr lang="pl-PL" dirty="0" err="1">
                <a:solidFill>
                  <a:schemeClr val="bg1"/>
                </a:solidFill>
              </a:rPr>
              <a:t>Lubezki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22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06" y="659424"/>
            <a:ext cx="6812502" cy="3065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08" y="2541615"/>
            <a:ext cx="7405076" cy="32911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1280" y="2019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692" y="3139636"/>
            <a:ext cx="6858000" cy="2321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692" y="567146"/>
            <a:ext cx="5080000" cy="21907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067" y="180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88" y="241301"/>
            <a:ext cx="2736519" cy="2933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35" y="241301"/>
            <a:ext cx="4758265" cy="1714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34" y="2080399"/>
            <a:ext cx="2844105" cy="306310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/>
          </a:p>
        </p:txBody>
      </p:sp>
      <p:sp>
        <p:nvSpPr>
          <p:cNvPr id="8" name="Rectangle 7"/>
          <p:cNvSpPr/>
          <p:nvPr/>
        </p:nvSpPr>
        <p:spPr>
          <a:xfrm>
            <a:off x="745067" y="2756416"/>
            <a:ext cx="151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>
                <a:solidFill>
                  <a:srgbClr val="FFFFFF"/>
                </a:solidFill>
              </a:rPr>
              <a:t>Francisco Villa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45168" y="1618734"/>
            <a:ext cx="1684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>
                <a:solidFill>
                  <a:srgbClr val="FFFFFF"/>
                </a:solidFill>
              </a:rPr>
              <a:t>Emiliano</a:t>
            </a:r>
            <a:r>
              <a:rPr lang="pl-PL" dirty="0" smtClean="0">
                <a:solidFill>
                  <a:srgbClr val="FFFFFF"/>
                </a:solidFill>
              </a:rPr>
              <a:t> Zapata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00576" y="238708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66047" y="4666762"/>
            <a:ext cx="1496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>
                <a:solidFill>
                  <a:srgbClr val="FFFFFF"/>
                </a:solidFill>
              </a:rPr>
              <a:t>Adela</a:t>
            </a:r>
            <a:r>
              <a:rPr lang="tr-TR" dirty="0">
                <a:solidFill>
                  <a:srgbClr val="FFFFFF"/>
                </a:solidFill>
              </a:rPr>
              <a:t> </a:t>
            </a:r>
            <a:r>
              <a:rPr lang="tr-TR" dirty="0" err="1">
                <a:solidFill>
                  <a:srgbClr val="FFFFFF"/>
                </a:solidFill>
              </a:rPr>
              <a:t>Velarde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68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3" y="900907"/>
            <a:ext cx="8141520" cy="4140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41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1255474" y="85683"/>
            <a:ext cx="67709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MEDALLISTAS OLIMPÍCOS</a:t>
            </a:r>
            <a:endParaRPr lang="es-ES_tradnl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6474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1157"/>
            <a:ext cx="9144000" cy="44012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TODOS ELLOS DIERON LUZ A LA HUMANIDAD, LUZ AL MUNDO, </a:t>
            </a:r>
            <a:r>
              <a:rPr lang="es-ES_tradnl" sz="3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MARCANDO UN ANTES Y UN DESPUÉS. </a:t>
            </a:r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endParaRPr lang="es-ES_tradnl" sz="35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s-ES_tradnl" sz="3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LOGRANDO ROMPER LAS BARRERAS, LOGRAMOS ABRIR LAS PUERTAS PARA QUE OTROS SERES HUMANOS LES SEA MAS FÁCIL.</a:t>
            </a:r>
            <a:endParaRPr lang="es-ES_tradnl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7524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534" y="1712447"/>
            <a:ext cx="8839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HICIERON POSIBLE LO IMPOSIBLE.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64460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8440" y="193501"/>
            <a:ext cx="6127127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3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CREYERON Y LUEGO VIERON.</a:t>
            </a:r>
            <a:endParaRPr lang="es-ES_tradnl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96321"/>
            <a:ext cx="9144000" cy="33239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QUIZÁS FUE SU INTENCIÓN, </a:t>
            </a:r>
          </a:p>
          <a:p>
            <a:pPr algn="ctr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QUIZÁS NO.  </a:t>
            </a:r>
          </a:p>
          <a:p>
            <a:pPr algn="just"/>
            <a:endParaRPr lang="es-ES_tradnl" sz="35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just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PERO INDUDABLEMENTE NOS HEMOS LLEGADO A BENEFICIAR UNA GRAN MAYORÍA POR SUS LOGROS. </a:t>
            </a:r>
            <a:endParaRPr lang="es-ES_tradnl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3123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45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886"/>
            <a:ext cx="9144000" cy="266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77251"/>
            <a:ext cx="9144000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CADA VEZ QUE SOÑAMOS </a:t>
            </a:r>
            <a:r>
              <a:rPr lang="es-ES_tradnl" sz="3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ALGO, CON TANTA NECESIDAD,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TANTAS GANAS.</a:t>
            </a:r>
            <a:endParaRPr lang="es-ES_tradnl" sz="39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70487"/>
            <a:ext cx="9144000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ESTAMOS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INSPIRADOS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7964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ENAMORADOS</a:t>
            </a:r>
            <a:r>
              <a:rPr lang="es-ES_tradnl" sz="3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  <a:p>
            <a:pPr algn="ctr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ESTAMOS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7964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CREATIVOS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3658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46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" y="0"/>
            <a:ext cx="448043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9677" y="695880"/>
            <a:ext cx="4764323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PERO TANTO OBSTÁCULO, 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TANTAS</a:t>
            </a:r>
          </a:p>
          <a:p>
            <a:pPr algn="just"/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BARRERAS NOS DISTRAEN</a:t>
            </a:r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 EN VEZ DE ESTAR HACIENDO COSAS CREATIVAS, DE ESO QUE NOS GUSTA Y NOS INSPIRA.</a:t>
            </a:r>
          </a:p>
          <a:p>
            <a:pPr algn="just"/>
            <a:endParaRPr lang="es-ES_tradnl" sz="2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just"/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NOS VEMOS DEDICADOS A LUCHAR </a:t>
            </a:r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POR VENCER ESOS OBSTÁCULOS.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074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129" y="345148"/>
            <a:ext cx="8312671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E46C0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UNA PREGUNTA IMPORTANTE 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E46C0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ES: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E46C0A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24" y="2274341"/>
            <a:ext cx="904687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¿CADA VEZ QUE UNA PERSONA TIENE SUEÑOS E ILUSIONES </a:t>
            </a:r>
            <a:r>
              <a:rPr lang="es-ES_tradnl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TIENE QUE SER TAN DIFÍCIL </a:t>
            </a:r>
            <a:r>
              <a:rPr lang="es-ES_tradnl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REALIZARLOS?</a:t>
            </a:r>
            <a:endParaRPr lang="es-ES_tradnl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0367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48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2781741" y="1670444"/>
            <a:ext cx="384101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EQUIDAD</a:t>
            </a:r>
            <a:endParaRPr lang="es-ES_tradnl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5682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49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0" y="42101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¿DE DÓNDE SURGE ESTA PALABRA?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657" y="2517168"/>
            <a:ext cx="9097284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¿DE DÓNDE NACE LA NECESIDAD DE INVENTARLA?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6565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39621" y="-22298"/>
            <a:ext cx="9930855" cy="516579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50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731462" y="612017"/>
            <a:ext cx="29269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EQUIDAD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266" y="2090077"/>
            <a:ext cx="791577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CUALIDAD QUE CONSISTE EN DAR A CADA UNO LO QUE SE MERECE EN FUNCIÓN DE SUS MÉRITOS O CONDICIONES. </a:t>
            </a:r>
            <a:endParaRPr lang="es-ES_tradnl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0265" y="3506931"/>
            <a:ext cx="791577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CUALIDAD QUE CONSISTE EN NO FAVORECER EN EL TRATO A UNA PERSONA PERJUDICANDO A OTRA.</a:t>
            </a:r>
            <a:endParaRPr lang="es-ES_tradnl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9880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310" r="5310"/>
          <a:stretch>
            <a:fillRect/>
          </a:stretch>
        </p:blipFill>
        <p:spPr>
          <a:xfrm>
            <a:off x="-466249" y="-103908"/>
            <a:ext cx="9880498" cy="52474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7076" b="2813"/>
          <a:stretch>
            <a:fillRect/>
          </a:stretch>
        </p:blipFill>
        <p:spPr>
          <a:xfrm>
            <a:off x="-580820" y="882127"/>
            <a:ext cx="9604842" cy="402205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>
          <a:xfrm>
            <a:off x="-203257" y="-2"/>
            <a:ext cx="9487105" cy="513715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626" y="4899337"/>
            <a:ext cx="2133600" cy="273844"/>
          </a:xfrm>
        </p:spPr>
        <p:txBody>
          <a:bodyPr/>
          <a:lstStyle/>
          <a:p>
            <a:fld id="{9F6F5A0B-111B-3546-BBC0-654D776EDB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35" y="912630"/>
            <a:ext cx="6994769" cy="30902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3860</TotalTime>
  <Words>438</Words>
  <Application>Microsoft Office PowerPoint</Application>
  <PresentationFormat>On-screen Show (16:9)</PresentationFormat>
  <Paragraphs>131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Avenir Heavy</vt:lpstr>
      <vt:lpstr>Avenir Next</vt:lpstr>
      <vt:lpstr>Calibri</vt:lpstr>
      <vt:lpstr>Corbel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Barreras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UMSNH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Secretaría Académica</dc:creator>
  <cp:lastModifiedBy>windows</cp:lastModifiedBy>
  <cp:revision>45</cp:revision>
  <dcterms:created xsi:type="dcterms:W3CDTF">2017-11-27T05:40:52Z</dcterms:created>
  <dcterms:modified xsi:type="dcterms:W3CDTF">2017-12-03T23:03:45Z</dcterms:modified>
</cp:coreProperties>
</file>